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sldIdLst>
    <p:sldId id="357" r:id="rId2"/>
    <p:sldId id="341" r:id="rId3"/>
    <p:sldId id="343" r:id="rId4"/>
    <p:sldId id="361" r:id="rId5"/>
    <p:sldId id="363" r:id="rId6"/>
    <p:sldId id="366" r:id="rId7"/>
    <p:sldId id="364" r:id="rId8"/>
    <p:sldId id="362" r:id="rId9"/>
    <p:sldId id="365" r:id="rId10"/>
    <p:sldId id="368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C0ABE"/>
    <a:srgbClr val="FFFF00"/>
    <a:srgbClr val="FFCC99"/>
    <a:srgbClr val="FFFFCC"/>
    <a:srgbClr val="FFFF99"/>
    <a:srgbClr val="00FF00"/>
    <a:srgbClr val="FF0066"/>
    <a:srgbClr val="08043A"/>
    <a:srgbClr val="0A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28" autoAdjust="0"/>
  </p:normalViewPr>
  <p:slideViewPr>
    <p:cSldViewPr>
      <p:cViewPr>
        <p:scale>
          <a:sx n="104" d="100"/>
          <a:sy n="104" d="100"/>
        </p:scale>
        <p:origin x="-16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1E7222F-233D-4E51-92DA-440E6B0D1F6B}" type="datetimeFigureOut">
              <a:rPr lang="en-US" smtClean="0"/>
              <a:pPr/>
              <a:t>10/26/2014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BF1C457-8A4B-41E7-83E6-09BB110E67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2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rgbClr val="FFFFCC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4841F-85A7-4B8B-A853-2781522328A3}" type="datetimeFigureOut">
              <a:rPr lang="en-US" smtClean="0"/>
              <a:pPr/>
              <a:t>10/26/2014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DCF2-C311-4F0D-80DC-3E2E034E37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1F-85A7-4B8B-A853-2781522328A3}" type="datetimeFigureOut">
              <a:rPr lang="en-US" smtClean="0"/>
              <a:pPr/>
              <a:t>10/26/2014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DCF2-C311-4F0D-80DC-3E2E034E3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1F-85A7-4B8B-A853-2781522328A3}" type="datetimeFigureOut">
              <a:rPr lang="en-US" smtClean="0"/>
              <a:pPr/>
              <a:t>10/26/2014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DCF2-C311-4F0D-80DC-3E2E034E3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1F-85A7-4B8B-A853-2781522328A3}" type="datetimeFigureOut">
              <a:rPr lang="en-US" smtClean="0"/>
              <a:pPr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DCF2-C311-4F0D-80DC-3E2E034E3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4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3600" b="1" cap="none" baseline="0" dirty="0">
                <a:ln w="635">
                  <a:noFill/>
                </a:ln>
                <a:solidFill>
                  <a:srgbClr val="FFFFCC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4841F-85A7-4B8B-A853-2781522328A3}" type="datetimeFigureOut">
              <a:rPr lang="en-US" smtClean="0"/>
              <a:pPr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DCF2-C311-4F0D-80DC-3E2E034E37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rgbClr val="FFFFCC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4841F-85A7-4B8B-A853-2781522328A3}" type="datetimeFigureOut">
              <a:rPr lang="en-US" smtClean="0"/>
              <a:pPr/>
              <a:t>10/26/2014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DCF2-C311-4F0D-80DC-3E2E034E37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4841F-85A7-4B8B-A853-2781522328A3}" type="datetimeFigureOut">
              <a:rPr lang="en-US" smtClean="0"/>
              <a:pPr/>
              <a:t>10/26/2014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353DCF2-C311-4F0D-80DC-3E2E034E37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4841F-85A7-4B8B-A853-2781522328A3}" type="datetimeFigureOut">
              <a:rPr lang="en-US" smtClean="0"/>
              <a:pPr/>
              <a:t>10/26/2014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DCF2-C311-4F0D-80DC-3E2E034E37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29000">
              <a:schemeClr val="tx2">
                <a:lumMod val="25000"/>
              </a:schemeClr>
            </a:gs>
            <a:gs pos="71000">
              <a:schemeClr val="tx2">
                <a:lumMod val="1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39E4841F-85A7-4B8B-A853-2781522328A3}" type="datetimeFigureOut">
              <a:rPr lang="en-US" smtClean="0"/>
              <a:pPr/>
              <a:t>10/26/2014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8353DCF2-C311-4F0D-80DC-3E2E034E373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7" r:id="rId11"/>
    <p:sldLayoutId id="2147483679" r:id="rId12"/>
    <p:sldLayoutId id="214748370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CC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CC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CC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CC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CC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CC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CC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CC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en/7/7a/Mississippi_River_Delta_and_Sediment_Plume.jpg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File:Mississippi River Delta and Sediment Plum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044" t="20515" r="23862" b="21376"/>
          <a:stretch>
            <a:fillRect/>
          </a:stretch>
        </p:blipFill>
        <p:spPr bwMode="auto">
          <a:xfrm>
            <a:off x="-1295400" y="0"/>
            <a:ext cx="11595915" cy="6858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9575" y="457200"/>
            <a:ext cx="8229600" cy="1143000"/>
          </a:xfrm>
          <a:ln w="19050">
            <a:solidFill>
              <a:srgbClr val="FF3399"/>
            </a:solidFill>
          </a:ln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Panel on Diversion Planning and Implementation: Meeting #3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5410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October 28, 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58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315200" cy="933450"/>
          </a:xfrm>
          <a:ln w="19050">
            <a:solidFill>
              <a:srgbClr val="FF3399"/>
            </a:solidFill>
          </a:ln>
        </p:spPr>
        <p:txBody>
          <a:bodyPr/>
          <a:lstStyle/>
          <a:p>
            <a:r>
              <a:rPr lang="en-US" sz="2800" dirty="0" smtClean="0"/>
              <a:t>Charge for Fall 2014 Panel Meeting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3399"/>
              </a:buClr>
              <a:buSzPct val="80000"/>
            </a:pPr>
            <a:r>
              <a:rPr lang="en-US" dirty="0" smtClean="0"/>
              <a:t>Provide </a:t>
            </a:r>
            <a:r>
              <a:rPr lang="en-US" dirty="0"/>
              <a:t>specific recommendations on information that needs to be developed prior to upcoming decision points </a:t>
            </a:r>
          </a:p>
          <a:p>
            <a:pPr>
              <a:buClr>
                <a:srgbClr val="FF3399"/>
              </a:buClr>
              <a:buSzPct val="80000"/>
            </a:pPr>
            <a:r>
              <a:rPr lang="en-US" dirty="0" smtClean="0"/>
              <a:t>Identify </a:t>
            </a:r>
            <a:r>
              <a:rPr lang="en-US" dirty="0"/>
              <a:t>key limitations of data that can be remedied in time to inform 2015 "Decision to Implement" </a:t>
            </a:r>
          </a:p>
          <a:p>
            <a:pPr>
              <a:buClr>
                <a:srgbClr val="FF3399"/>
              </a:buClr>
              <a:buSzPct val="80000"/>
            </a:pPr>
            <a:r>
              <a:rPr lang="en-US" dirty="0" smtClean="0"/>
              <a:t>Determine </a:t>
            </a:r>
            <a:r>
              <a:rPr lang="en-US" dirty="0"/>
              <a:t>whether modeling approaches for fish and shellfish are appropriate for supporting 2014 and 2015 decisions</a:t>
            </a:r>
          </a:p>
        </p:txBody>
      </p:sp>
    </p:spTree>
    <p:extLst>
      <p:ext uri="{BB962C8B-B14F-4D97-AF65-F5344CB8AC3E}">
        <p14:creationId xmlns:p14="http://schemas.microsoft.com/office/powerpoint/2010/main" val="39548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5274" y="390524"/>
            <a:ext cx="8696325" cy="904875"/>
          </a:xfrm>
          <a:noFill/>
          <a:ln w="19050" cmpd="sng">
            <a:solidFill>
              <a:srgbClr val="FF3399"/>
            </a:solidFill>
            <a:miter lim="800000"/>
            <a:headEnd/>
            <a:tailEnd/>
          </a:ln>
        </p:spPr>
        <p:txBody>
          <a:bodyPr vert="horz" wrap="square" lIns="0" tIns="0" rIns="18288" bIns="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on Diversion Planning and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Implementation: Background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33400" y="1647825"/>
            <a:ext cx="8445964" cy="38862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  <a:buClr>
                <a:srgbClr val="FF3399"/>
              </a:buClr>
              <a:buSzPct val="90000"/>
            </a:pPr>
            <a:r>
              <a:rPr lang="en-US" sz="2400" dirty="0" smtClean="0"/>
              <a:t>Formed to provide technical advice on </a:t>
            </a:r>
            <a:r>
              <a:rPr lang="en-US" sz="2400" dirty="0"/>
              <a:t>planning </a:t>
            </a:r>
            <a:r>
              <a:rPr lang="en-US" sz="2400" dirty="0" smtClean="0"/>
              <a:t>and implementation </a:t>
            </a:r>
            <a:r>
              <a:rPr lang="en-US" sz="2400" dirty="0"/>
              <a:t>of </a:t>
            </a:r>
            <a:r>
              <a:rPr lang="en-US" sz="2400" dirty="0" smtClean="0"/>
              <a:t>freshwater and sediment </a:t>
            </a:r>
            <a:r>
              <a:rPr lang="en-US" sz="2400" dirty="0"/>
              <a:t>diversion projects </a:t>
            </a:r>
            <a:endParaRPr lang="en-US" sz="2400" dirty="0" smtClean="0"/>
          </a:p>
          <a:p>
            <a:pPr>
              <a:spcAft>
                <a:spcPts val="600"/>
              </a:spcAft>
              <a:buClr>
                <a:srgbClr val="FF3399"/>
              </a:buClr>
              <a:buSzPct val="90000"/>
            </a:pPr>
            <a:r>
              <a:rPr lang="en-US" sz="2400" dirty="0" smtClean="0"/>
              <a:t>Expertise encompasses </a:t>
            </a:r>
            <a:r>
              <a:rPr lang="en-US" sz="2400" dirty="0"/>
              <a:t>the natural and social sciences as well as </a:t>
            </a:r>
            <a:r>
              <a:rPr lang="en-US" sz="2400" dirty="0" smtClean="0"/>
              <a:t>engineering</a:t>
            </a:r>
          </a:p>
          <a:p>
            <a:pPr>
              <a:spcAft>
                <a:spcPts val="600"/>
              </a:spcAft>
              <a:buClr>
                <a:srgbClr val="FF3399"/>
              </a:buClr>
              <a:buSzPct val="90000"/>
            </a:pPr>
            <a:r>
              <a:rPr lang="en-US" sz="2400" dirty="0" smtClean="0"/>
              <a:t>Experience with Mississippi River and Louisiana restoration (or other large restoration projects)</a:t>
            </a:r>
          </a:p>
          <a:p>
            <a:pPr>
              <a:buClr>
                <a:srgbClr val="FF3399"/>
              </a:buClr>
              <a:buSzPct val="90000"/>
            </a:pPr>
            <a:r>
              <a:rPr lang="en-US" sz="2400" dirty="0"/>
              <a:t>Expected to meet </a:t>
            </a:r>
            <a:r>
              <a:rPr lang="en-US" sz="2400" dirty="0" smtClean="0"/>
              <a:t>up to three times per year over next three years</a:t>
            </a:r>
          </a:p>
          <a:p>
            <a:pPr>
              <a:buClr>
                <a:srgbClr val="FF3399"/>
              </a:buClr>
              <a:buSzPct val="9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72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533400"/>
            <a:ext cx="6477000" cy="685800"/>
          </a:xfrm>
          <a:noFill/>
          <a:ln w="19050" cmpd="sng">
            <a:solidFill>
              <a:srgbClr val="FF3399"/>
            </a:solidFill>
            <a:miter lim="800000"/>
            <a:headEnd/>
            <a:tailEnd/>
          </a:ln>
        </p:spPr>
        <p:txBody>
          <a:bodyPr vert="horz" wrap="square" lIns="0" tIns="0" rIns="18288" bIns="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Asked Questions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33400" y="1676400"/>
            <a:ext cx="8382000" cy="44196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3399"/>
              </a:buClr>
              <a:buSzPct val="90000"/>
            </a:pPr>
            <a:r>
              <a:rPr lang="en-US" sz="2000" b="1" dirty="0" smtClean="0"/>
              <a:t>Why are there no Panel members from Louisiana?</a:t>
            </a:r>
          </a:p>
          <a:p>
            <a:pPr lvl="1">
              <a:buClr>
                <a:srgbClr val="FF3399"/>
              </a:buClr>
              <a:buFont typeface="Symbol" panose="05050102010706020507" pitchFamily="18" charset="2"/>
              <a:buChar char=""/>
            </a:pPr>
            <a:r>
              <a:rPr lang="en-US" sz="2000" dirty="0" smtClean="0"/>
              <a:t>Experts from Louisiana are in fact currently engaged and leading much of the work</a:t>
            </a:r>
          </a:p>
          <a:p>
            <a:pPr lvl="1">
              <a:buClr>
                <a:srgbClr val="FF3399"/>
              </a:buClr>
              <a:buFont typeface="Symbol" panose="05050102010706020507" pitchFamily="18" charset="2"/>
              <a:buChar char=""/>
            </a:pPr>
            <a:r>
              <a:rPr lang="en-US" sz="2000" dirty="0" smtClean="0"/>
              <a:t>The Panel was established to review and advise the CPRA and the teams that are engaged in these efforts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FF3399"/>
              </a:buClr>
              <a:buSzPct val="90000"/>
            </a:pPr>
            <a:r>
              <a:rPr lang="en-US" sz="2000" b="1" dirty="0" smtClean="0"/>
              <a:t>What authority does the Panel have?</a:t>
            </a:r>
          </a:p>
          <a:p>
            <a:pPr lvl="1">
              <a:buClr>
                <a:srgbClr val="FF3399"/>
              </a:buClr>
              <a:buSzPct val="90000"/>
              <a:buFont typeface="Symbol" panose="05050102010706020507" pitchFamily="18" charset="2"/>
              <a:buChar char=""/>
            </a:pPr>
            <a:r>
              <a:rPr lang="en-US" sz="2000" dirty="0" smtClean="0"/>
              <a:t>We are not a decision-making panel</a:t>
            </a:r>
          </a:p>
          <a:p>
            <a:pPr lvl="1">
              <a:buClr>
                <a:srgbClr val="FF3399"/>
              </a:buClr>
              <a:buSzPct val="90000"/>
              <a:buFont typeface="Symbol" panose="05050102010706020507" pitchFamily="18" charset="2"/>
              <a:buChar char=""/>
            </a:pPr>
            <a:r>
              <a:rPr lang="en-US" sz="2000" dirty="0" smtClean="0"/>
              <a:t>We will provide expert advice and recommendations for consideration</a:t>
            </a:r>
          </a:p>
          <a:p>
            <a:pPr>
              <a:spcBef>
                <a:spcPts val="1200"/>
              </a:spcBef>
              <a:buClr>
                <a:srgbClr val="FF3399"/>
              </a:buClr>
              <a:buSzPct val="90000"/>
            </a:pPr>
            <a:r>
              <a:rPr lang="en-US" sz="2000" b="1" dirty="0" smtClean="0"/>
              <a:t>Is the Panel reviewing the decisions made in the Master Plan?</a:t>
            </a:r>
          </a:p>
          <a:p>
            <a:pPr lvl="1">
              <a:buClr>
                <a:srgbClr val="FF3399"/>
              </a:buClr>
              <a:buSzPct val="90000"/>
              <a:buFont typeface="Symbol" panose="05050102010706020507" pitchFamily="18" charset="2"/>
              <a:buChar char=""/>
            </a:pPr>
            <a:r>
              <a:rPr lang="en-US" sz="2000" dirty="0" smtClean="0"/>
              <a:t>No, the Panel is advising on science and research needs </a:t>
            </a:r>
            <a:r>
              <a:rPr lang="en-US" sz="2200" dirty="0" smtClean="0"/>
              <a:t>related </a:t>
            </a:r>
            <a:r>
              <a:rPr lang="en-US" sz="2000" dirty="0" smtClean="0"/>
              <a:t>to advancing and further developing/designing sediment diversion projects that were in the 2012 Comprehensive Master Plan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11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57200"/>
            <a:ext cx="5638800" cy="685800"/>
          </a:xfrm>
          <a:noFill/>
          <a:ln w="19050" cmpd="sng">
            <a:solidFill>
              <a:srgbClr val="FF3399"/>
            </a:solidFill>
            <a:miter lim="800000"/>
            <a:headEnd/>
            <a:tailEnd/>
          </a:ln>
        </p:spPr>
        <p:txBody>
          <a:bodyPr vert="horz" wrap="square" lIns="0" tIns="0" rIns="18288" bIns="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Meeting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447800"/>
            <a:ext cx="8305800" cy="22098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33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Panel </a:t>
            </a:r>
            <a:r>
              <a:rPr lang="en-US" dirty="0"/>
              <a:t>meeting </a:t>
            </a:r>
            <a:r>
              <a:rPr lang="en-US" dirty="0" smtClean="0"/>
              <a:t>was held April 29-May 1, 2014 in New Orleans (Day 1 field trip; public session at UNO)</a:t>
            </a:r>
          </a:p>
          <a:p>
            <a:pPr>
              <a:buClr>
                <a:srgbClr val="FF33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Background presentations from CPRA, USACE, and The Water Institute of the Gulf</a:t>
            </a:r>
          </a:p>
          <a:p>
            <a:pPr>
              <a:spcBef>
                <a:spcPts val="624"/>
              </a:spcBef>
              <a:spcAft>
                <a:spcPts val="0"/>
              </a:spcAft>
              <a:buClr>
                <a:srgbClr val="FF33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>
                <a:solidFill>
                  <a:srgbClr val="FFCC99"/>
                </a:solidFill>
              </a:rPr>
              <a:t>Mississippi River Hydrodynamic and Delta Management Study </a:t>
            </a:r>
            <a:r>
              <a:rPr lang="en-US" dirty="0" smtClean="0"/>
              <a:t>and on status of </a:t>
            </a:r>
            <a:r>
              <a:rPr lang="en-US" dirty="0" smtClean="0">
                <a:solidFill>
                  <a:srgbClr val="FFCC99"/>
                </a:solidFill>
              </a:rPr>
              <a:t>Mid-</a:t>
            </a:r>
            <a:r>
              <a:rPr lang="en-US" dirty="0" err="1" smtClean="0">
                <a:solidFill>
                  <a:srgbClr val="FFCC99"/>
                </a:solidFill>
              </a:rPr>
              <a:t>Barataria</a:t>
            </a:r>
            <a:r>
              <a:rPr lang="en-US" dirty="0" smtClean="0">
                <a:solidFill>
                  <a:srgbClr val="FFCC99"/>
                </a:solidFill>
              </a:rPr>
              <a:t> Sediment Diversion</a:t>
            </a:r>
            <a:endParaRPr lang="en-US" dirty="0" smtClean="0"/>
          </a:p>
          <a:p>
            <a:pPr>
              <a:spcBef>
                <a:spcPts val="624"/>
              </a:spcBef>
              <a:spcAft>
                <a:spcPts val="0"/>
              </a:spcAft>
              <a:buClr>
                <a:srgbClr val="FF33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Special panel discussion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90000"/>
              <a:buNone/>
            </a:pPr>
            <a:r>
              <a:rPr lang="en-US" dirty="0" smtClean="0"/>
              <a:t>   on project-specific analyses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90000"/>
              <a:buNone/>
            </a:pPr>
            <a:r>
              <a:rPr lang="en-US" dirty="0" smtClean="0"/>
              <a:t>   for large-scale diversions</a:t>
            </a:r>
          </a:p>
          <a:p>
            <a:pPr>
              <a:buClr>
                <a:srgbClr val="FF339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Public comment period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81475"/>
            <a:ext cx="39624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7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800100"/>
          </a:xfrm>
          <a:ln w="19050">
            <a:solidFill>
              <a:srgbClr val="FF3399"/>
            </a:solidFill>
          </a:ln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#2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7772400" cy="15097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spcAft>
                <a:spcPts val="600"/>
              </a:spcAft>
              <a:buClr>
                <a:srgbClr val="FF3399"/>
              </a:buClr>
              <a:buSzPct val="90000"/>
              <a:buChar char="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18 recommendations from Report #1</a:t>
            </a:r>
          </a:p>
          <a:p>
            <a:pPr marL="273050" indent="-273050">
              <a:spcAft>
                <a:spcPts val="600"/>
              </a:spcAft>
              <a:buClr>
                <a:srgbClr val="FF3399"/>
              </a:buClr>
              <a:buSzPct val="90000"/>
              <a:buChar char="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on four broad areas</a:t>
            </a:r>
          </a:p>
          <a:p>
            <a:pPr marL="393700" lvl="1" indent="0">
              <a:spcAft>
                <a:spcPts val="600"/>
              </a:spcAft>
            </a:pPr>
            <a:r>
              <a:rPr lang="en-US" sz="2000" i="1" dirty="0" smtClean="0">
                <a:solidFill>
                  <a:schemeClr val="tx1"/>
                </a:solidFill>
              </a:rPr>
              <a:t>1) Conceptual </a:t>
            </a:r>
            <a:r>
              <a:rPr lang="en-US" sz="2000" i="1" dirty="0">
                <a:solidFill>
                  <a:schemeClr val="tx1"/>
                </a:solidFill>
              </a:rPr>
              <a:t>model of diversion outcomes and management </a:t>
            </a:r>
            <a:r>
              <a:rPr lang="en-US" sz="2000" i="1" dirty="0" smtClean="0">
                <a:solidFill>
                  <a:schemeClr val="tx1"/>
                </a:solidFill>
              </a:rPr>
              <a:t>endpoints</a:t>
            </a:r>
          </a:p>
          <a:p>
            <a:pPr marL="393700" lvl="1" indent="0">
              <a:spcAft>
                <a:spcPts val="600"/>
              </a:spcAft>
            </a:pPr>
            <a:r>
              <a:rPr lang="en-US" sz="2000" i="1" dirty="0" smtClean="0">
                <a:solidFill>
                  <a:schemeClr val="tx1"/>
                </a:solidFill>
              </a:rPr>
              <a:t>2) Hydrodynamic </a:t>
            </a:r>
            <a:r>
              <a:rPr lang="en-US" sz="2000" i="1" dirty="0">
                <a:solidFill>
                  <a:schemeClr val="tx1"/>
                </a:solidFill>
              </a:rPr>
              <a:t>modeling and data collection to optimize diversion operations</a:t>
            </a:r>
          </a:p>
          <a:p>
            <a:pPr marL="393700" lvl="1" indent="0">
              <a:spcAft>
                <a:spcPts val="600"/>
              </a:spcAft>
            </a:pPr>
            <a:r>
              <a:rPr lang="en-US" sz="2000" i="1" dirty="0" smtClean="0">
                <a:solidFill>
                  <a:schemeClr val="tx1"/>
                </a:solidFill>
              </a:rPr>
              <a:t>3) Modeling </a:t>
            </a:r>
            <a:r>
              <a:rPr lang="en-US" sz="2000" i="1" dirty="0">
                <a:solidFill>
                  <a:schemeClr val="tx1"/>
                </a:solidFill>
              </a:rPr>
              <a:t>ecological effects of diversions to further assess risk and uncertainty</a:t>
            </a:r>
          </a:p>
          <a:p>
            <a:pPr marL="393700" lvl="1" indent="0">
              <a:spcAft>
                <a:spcPts val="600"/>
              </a:spcAft>
            </a:pPr>
            <a:r>
              <a:rPr lang="en-US" sz="2000" i="1" dirty="0" smtClean="0">
                <a:solidFill>
                  <a:schemeClr val="tx1"/>
                </a:solidFill>
              </a:rPr>
              <a:t>4) Short- </a:t>
            </a:r>
            <a:r>
              <a:rPr lang="en-US" sz="2000" i="1" dirty="0">
                <a:solidFill>
                  <a:schemeClr val="tx1"/>
                </a:solidFill>
              </a:rPr>
              <a:t>and long-term needs and considerations in social science analysis</a:t>
            </a:r>
          </a:p>
          <a:p>
            <a:pPr marL="273050" indent="-273050">
              <a:spcAft>
                <a:spcPts val="600"/>
              </a:spcAft>
              <a:buClr>
                <a:srgbClr val="FF3399"/>
              </a:buClr>
              <a:buSzPct val="90000"/>
              <a:buChar char="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total of seven recommendations with three timeframes for implementation: Fall 2014 Panel Meeting; 12-18 months; and, 2-3 years</a:t>
            </a:r>
          </a:p>
        </p:txBody>
      </p:sp>
    </p:spTree>
    <p:extLst>
      <p:ext uri="{BB962C8B-B14F-4D97-AF65-F5344CB8AC3E}">
        <p14:creationId xmlns:p14="http://schemas.microsoft.com/office/powerpoint/2010/main" val="38099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 Wells\AppData\Local\Microsoft\Windows\Temporary Internet Files\Content.IE5\KVHGOHHT\photo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ln w="19050">
            <a:solidFill>
              <a:srgbClr val="FF3399"/>
            </a:solidFill>
          </a:ln>
        </p:spPr>
        <p:txBody>
          <a:bodyPr/>
          <a:lstStyle/>
          <a:p>
            <a:r>
              <a:rPr lang="en-US" sz="32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Takeaway Messages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495800"/>
          </a:xfrm>
        </p:spPr>
        <p:txBody>
          <a:bodyPr/>
          <a:lstStyle/>
          <a:p>
            <a:pPr lvl="0">
              <a:buClr>
                <a:srgbClr val="FF3399"/>
              </a:buClr>
            </a:pPr>
            <a:r>
              <a:rPr lang="en-US" sz="2000" dirty="0">
                <a:solidFill>
                  <a:srgbClr val="002060"/>
                </a:solidFill>
              </a:rPr>
              <a:t>2012 Master Plan is cornerstone for restoration project planning but does not provide details on implementation and approach for planning </a:t>
            </a:r>
            <a:r>
              <a:rPr lang="en-US" sz="2000" dirty="0" smtClean="0">
                <a:solidFill>
                  <a:srgbClr val="002060"/>
                </a:solidFill>
              </a:rPr>
              <a:t>diversions.</a:t>
            </a:r>
            <a:endParaRPr lang="en-US" sz="2000" dirty="0">
              <a:solidFill>
                <a:srgbClr val="002060"/>
              </a:solidFill>
            </a:endParaRPr>
          </a:p>
          <a:p>
            <a:pPr lvl="0">
              <a:buClr>
                <a:srgbClr val="FF3399"/>
              </a:buClr>
            </a:pPr>
            <a:r>
              <a:rPr lang="en-US" sz="2000" dirty="0">
                <a:solidFill>
                  <a:srgbClr val="002060"/>
                </a:solidFill>
              </a:rPr>
              <a:t>Data collection and modeling in Mississippi River comprehensive, and excellent analysis in West Bay; next step should be to evaluate impacts of diversion openings under various operation </a:t>
            </a:r>
            <a:r>
              <a:rPr lang="en-US" sz="2000" dirty="0" smtClean="0">
                <a:solidFill>
                  <a:srgbClr val="002060"/>
                </a:solidFill>
              </a:rPr>
              <a:t>strategies.</a:t>
            </a:r>
            <a:endParaRPr lang="en-US" sz="2000" dirty="0">
              <a:solidFill>
                <a:srgbClr val="002060"/>
              </a:solidFill>
            </a:endParaRPr>
          </a:p>
          <a:p>
            <a:pPr lvl="0">
              <a:buClr>
                <a:srgbClr val="FF3399"/>
              </a:buClr>
            </a:pPr>
            <a:r>
              <a:rPr lang="en-US" sz="2000" dirty="0">
                <a:solidFill>
                  <a:srgbClr val="002060"/>
                </a:solidFill>
              </a:rPr>
              <a:t>Successful application of ecosystem models requires assessing risks, using multiple models, linking to physical and social models, conducting monitoring, making appropriate </a:t>
            </a:r>
            <a:r>
              <a:rPr lang="en-US" sz="2000" dirty="0" smtClean="0">
                <a:solidFill>
                  <a:srgbClr val="002060"/>
                </a:solidFill>
              </a:rPr>
              <a:t>model selections</a:t>
            </a:r>
            <a:r>
              <a:rPr lang="en-US" sz="2000" dirty="0">
                <a:solidFill>
                  <a:srgbClr val="002060"/>
                </a:solidFill>
              </a:rPr>
              <a:t>, and conducting marsh </a:t>
            </a:r>
            <a:r>
              <a:rPr lang="en-US" sz="2000" dirty="0" smtClean="0">
                <a:solidFill>
                  <a:srgbClr val="002060"/>
                </a:solidFill>
              </a:rPr>
              <a:t>experiments.</a:t>
            </a:r>
            <a:endParaRPr lang="en-US" sz="2000" dirty="0">
              <a:solidFill>
                <a:srgbClr val="002060"/>
              </a:solidFill>
            </a:endParaRPr>
          </a:p>
          <a:p>
            <a:pPr lvl="0">
              <a:buClr>
                <a:srgbClr val="FF3399"/>
              </a:buClr>
            </a:pPr>
            <a:r>
              <a:rPr lang="en-US" sz="2000" dirty="0">
                <a:solidFill>
                  <a:srgbClr val="002060"/>
                </a:solidFill>
              </a:rPr>
              <a:t>Social science research and analysis is inadequate, and accordingly there is a need to quickly make progress on identifying roles for social science and analysis in planning for </a:t>
            </a:r>
            <a:r>
              <a:rPr lang="en-US" sz="2000" dirty="0" smtClean="0">
                <a:solidFill>
                  <a:srgbClr val="002060"/>
                </a:solidFill>
              </a:rPr>
              <a:t>diversions.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rgbClr val="FF3399"/>
              </a:buClr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36719"/>
              </p:ext>
            </p:extLst>
          </p:nvPr>
        </p:nvGraphicFramePr>
        <p:xfrm>
          <a:off x="228600" y="762000"/>
          <a:ext cx="8839200" cy="5519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5350"/>
                <a:gridCol w="3053850"/>
              </a:tblGrid>
              <a:tr h="6731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Recommendations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Timeframe for Implementation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846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Articulate an expanded view of the technical approach in planning for diversions.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 2014 Panel Meeting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846">
                <a:tc>
                  <a:txBody>
                    <a:bodyPr/>
                    <a:lstStyle/>
                    <a:p>
                      <a:pPr marL="347472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2.  Focus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data collection and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hydrodynamic     modeling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on optimizing diversion operation.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12-18 months (or less)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846">
                <a:tc>
                  <a:txBody>
                    <a:bodyPr/>
                    <a:lstStyle/>
                    <a:p>
                      <a:pPr marL="347472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3.  Provide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presentations of ongoing ecosystems modeling efforts.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 2014 Panel Meeting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846">
                <a:tc>
                  <a:txBody>
                    <a:bodyPr/>
                    <a:lstStyle/>
                    <a:p>
                      <a:pPr marL="347472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4.  Develop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a review process to examine adequacy of monitoring data.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12-18 months (or less)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8769">
                <a:tc>
                  <a:txBody>
                    <a:bodyPr/>
                    <a:lstStyle/>
                    <a:p>
                      <a:pPr marL="347472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5.  Conduct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whole-marsh experiment to understand impacts of combined effects of erosion, nutrients, and salinity.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12-18 months (or more)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8769">
                <a:tc>
                  <a:txBody>
                    <a:bodyPr/>
                    <a:lstStyle/>
                    <a:p>
                      <a:pPr marL="347472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6.  Develop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a process to identify conflicts, tradeoffs, benefits and risks associated with diversions.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12-18 months (or less)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846">
                <a:tc>
                  <a:txBody>
                    <a:bodyPr/>
                    <a:lstStyle/>
                    <a:p>
                      <a:pPr marL="347472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7.  Link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longer-term social science research to key diversion questions.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2-3 years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3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6096000" cy="990600"/>
          </a:xfrm>
          <a:noFill/>
          <a:ln w="19050" cmpd="sng">
            <a:solidFill>
              <a:srgbClr val="FF3399"/>
            </a:solidFill>
            <a:miter lim="800000"/>
            <a:headEnd/>
            <a:tailEnd/>
          </a:ln>
        </p:spPr>
        <p:txBody>
          <a:bodyPr vert="horz" wrap="square" lIns="0" tIns="0" rIns="18288" bIns="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#2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752600"/>
            <a:ext cx="5486400" cy="4876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Report of Meeting #2 available at: </a:t>
            </a:r>
            <a:r>
              <a:rPr lang="en-US" dirty="0" smtClean="0">
                <a:solidFill>
                  <a:srgbClr val="FFCC99"/>
                </a:solidFill>
              </a:rPr>
              <a:t>www.thewaterinstitute.org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Contents Include:</a:t>
            </a:r>
            <a:endParaRPr lang="en-US" dirty="0"/>
          </a:p>
          <a:p>
            <a:pPr lvl="1">
              <a:buClr>
                <a:srgbClr val="FF3399"/>
              </a:buClr>
              <a:buSzPct val="90000"/>
              <a:buFont typeface="Arial" charset="0"/>
              <a:buChar char="•"/>
            </a:pPr>
            <a:r>
              <a:rPr lang="en-US" sz="2200" dirty="0" smtClean="0"/>
              <a:t>Executive Summary</a:t>
            </a:r>
          </a:p>
          <a:p>
            <a:pPr lvl="1">
              <a:buClr>
                <a:srgbClr val="FF3399"/>
              </a:buClr>
              <a:buSzPct val="90000"/>
              <a:buFont typeface="Arial" charset="0"/>
              <a:buChar char="•"/>
            </a:pPr>
            <a:r>
              <a:rPr lang="en-US" sz="2200" dirty="0" smtClean="0"/>
              <a:t>Introduction and Background</a:t>
            </a:r>
          </a:p>
          <a:p>
            <a:pPr lvl="1">
              <a:buClr>
                <a:srgbClr val="FF3399"/>
              </a:buClr>
              <a:buSzPct val="90000"/>
              <a:buFont typeface="Arial" charset="0"/>
              <a:buChar char="•"/>
            </a:pPr>
            <a:r>
              <a:rPr lang="en-US" sz="2200" dirty="0" smtClean="0"/>
              <a:t>Focus of Meeting #2</a:t>
            </a:r>
          </a:p>
          <a:p>
            <a:pPr lvl="1">
              <a:buClr>
                <a:srgbClr val="FF3399"/>
              </a:buClr>
              <a:buSzPct val="90000"/>
              <a:buFont typeface="Arial" charset="0"/>
              <a:buChar char="•"/>
            </a:pPr>
            <a:r>
              <a:rPr lang="en-US" sz="2200" dirty="0" smtClean="0"/>
              <a:t>Discussion, Findings, and Recommendations</a:t>
            </a:r>
          </a:p>
          <a:p>
            <a:pPr lvl="1">
              <a:buClr>
                <a:srgbClr val="FF3399"/>
              </a:buClr>
              <a:buSzPct val="90000"/>
              <a:buFont typeface="Arial" charset="0"/>
              <a:buChar char="•"/>
            </a:pPr>
            <a:r>
              <a:rPr lang="en-US" sz="2200" dirty="0" smtClean="0"/>
              <a:t>Appendices 1-2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943600" y="2514600"/>
            <a:ext cx="2895600" cy="4114800"/>
            <a:chOff x="914400" y="18288"/>
            <a:chExt cx="5334000" cy="6839712"/>
          </a:xfrm>
        </p:grpSpPr>
        <p:sp>
          <p:nvSpPr>
            <p:cNvPr id="11" name="Rectangle 10"/>
            <p:cNvSpPr/>
            <p:nvPr/>
          </p:nvSpPr>
          <p:spPr>
            <a:xfrm>
              <a:off x="914400" y="18288"/>
              <a:ext cx="5334000" cy="683971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Mac OS X:Users:Annie:Desktop:Water drops.jpg"/>
            <p:cNvPicPr/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20"/>
            <a:stretch/>
          </p:blipFill>
          <p:spPr bwMode="auto">
            <a:xfrm>
              <a:off x="930783" y="30480"/>
              <a:ext cx="1126617" cy="6827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6400800" y="3804183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  <a:latin typeface="Arial Narrow" panose="020B0606020202030204" pitchFamily="34" charset="0"/>
              </a:rPr>
              <a:t>EXPERT PANEL ON DIVERSION </a:t>
            </a:r>
            <a:endParaRPr lang="en-US" sz="1000" b="1" cap="small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000" b="1" cap="sm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PLANNING </a:t>
            </a:r>
            <a:r>
              <a:rPr lang="en-US" sz="1000" b="1" cap="small" dirty="0">
                <a:solidFill>
                  <a:schemeClr val="bg1"/>
                </a:solidFill>
                <a:latin typeface="Arial Narrow" panose="020B0606020202030204" pitchFamily="34" charset="0"/>
              </a:rPr>
              <a:t>AND IMPLEMENTATION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Report #2</a:t>
            </a: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00" spc="120" dirty="0">
                <a:solidFill>
                  <a:schemeClr val="bg1"/>
                </a:solidFill>
                <a:latin typeface="Arial Narrow" panose="020B0606020202030204" pitchFamily="34" charset="0"/>
              </a:rPr>
              <a:t>June 2014</a:t>
            </a:r>
          </a:p>
          <a:p>
            <a:pPr algn="ctr"/>
            <a:r>
              <a:rPr lang="en-US" sz="400" spc="12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  <a:p>
            <a:pPr algn="ctr"/>
            <a:r>
              <a:rPr lang="en-US" sz="400" i="1" kern="0" spc="120" dirty="0">
                <a:solidFill>
                  <a:schemeClr val="bg1"/>
                </a:solidFill>
                <a:latin typeface="Arial Narrow" panose="020B0606020202030204" pitchFamily="34" charset="0"/>
              </a:rPr>
              <a:t>Submitted</a:t>
            </a:r>
            <a:r>
              <a:rPr lang="en-US" sz="400" i="1" spc="120" dirty="0">
                <a:solidFill>
                  <a:schemeClr val="bg1"/>
                </a:solidFill>
                <a:latin typeface="Arial Narrow" panose="020B0606020202030204" pitchFamily="34" charset="0"/>
              </a:rPr>
              <a:t> to:</a:t>
            </a:r>
            <a:r>
              <a:rPr lang="en-US" sz="400" spc="12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en-US" sz="400" spc="12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00" i="1" spc="120" dirty="0">
                <a:solidFill>
                  <a:schemeClr val="bg1"/>
                </a:solidFill>
                <a:latin typeface="Arial Narrow" panose="020B0606020202030204" pitchFamily="34" charset="0"/>
              </a:rPr>
              <a:t>Coastal Protection and Restoration Authority</a:t>
            </a:r>
            <a:endParaRPr lang="en-US" sz="400" spc="12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Webinar – September 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conceptual model with description of technical elements and decision points (overarching recommendation in Report #2)</a:t>
            </a:r>
          </a:p>
          <a:p>
            <a:r>
              <a:rPr lang="en-US" dirty="0" smtClean="0"/>
              <a:t>Presentations by CPRA on technical  planning approach with </a:t>
            </a:r>
            <a:r>
              <a:rPr lang="en-US" i="1" dirty="0" smtClean="0"/>
              <a:t>1) Winter 2014 Decision Point </a:t>
            </a:r>
            <a:r>
              <a:rPr lang="en-US" dirty="0" smtClean="0"/>
              <a:t>on advancing alternatives, and </a:t>
            </a:r>
            <a:r>
              <a:rPr lang="en-US" i="1" dirty="0" smtClean="0"/>
              <a:t>2) Summer 2015 Decision Point </a:t>
            </a:r>
            <a:r>
              <a:rPr lang="en-US" dirty="0" smtClean="0"/>
              <a:t>on advancing to full engineering and design</a:t>
            </a:r>
          </a:p>
          <a:p>
            <a:r>
              <a:rPr lang="en-US" dirty="0" smtClean="0"/>
              <a:t>Review of Agenda for October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vims template reworked</Template>
  <TotalTime>7126</TotalTime>
  <Words>757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Expert Panel on Diversion Planning and Implementation: Meeting #3</vt:lpstr>
      <vt:lpstr>Expert Panel on Diversion Planning and Implementation: Background</vt:lpstr>
      <vt:lpstr>Frequently Asked Questions</vt:lpstr>
      <vt:lpstr>Summary of Meeting #2</vt:lpstr>
      <vt:lpstr>Meeting #2 Report</vt:lpstr>
      <vt:lpstr>Broad Takeaway Messages</vt:lpstr>
      <vt:lpstr>PowerPoint Presentation</vt:lpstr>
      <vt:lpstr>Report #2</vt:lpstr>
      <vt:lpstr>Webinar – September 19</vt:lpstr>
      <vt:lpstr>Charge for Fall 2014 Panel Meeting</vt:lpstr>
    </vt:vector>
  </TitlesOfParts>
  <Company>Virginia Institute of Marine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wells</dc:creator>
  <cp:lastModifiedBy>John Wells</cp:lastModifiedBy>
  <cp:revision>592</cp:revision>
  <cp:lastPrinted>2014-02-26T14:36:09Z</cp:lastPrinted>
  <dcterms:created xsi:type="dcterms:W3CDTF">2009-08-22T15:19:04Z</dcterms:created>
  <dcterms:modified xsi:type="dcterms:W3CDTF">2014-10-27T01:03:33Z</dcterms:modified>
</cp:coreProperties>
</file>